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63" r:id="rId3"/>
    <p:sldId id="276" r:id="rId4"/>
    <p:sldId id="272" r:id="rId5"/>
    <p:sldId id="273" r:id="rId6"/>
    <p:sldId id="274" r:id="rId7"/>
    <p:sldId id="275" r:id="rId8"/>
  </p:sldIdLst>
  <p:sldSz cx="9144000" cy="6858000" type="screen4x3"/>
  <p:notesSz cx="6864350" cy="999648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5" autoAdjust="0"/>
    <p:restoredTop sz="98065" autoAdjust="0"/>
  </p:normalViewPr>
  <p:slideViewPr>
    <p:cSldViewPr>
      <p:cViewPr varScale="1">
        <p:scale>
          <a:sx n="70" d="100"/>
          <a:sy n="70" d="100"/>
        </p:scale>
        <p:origin x="-1302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837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10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05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0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6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788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18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814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6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305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42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8CBE2-AD5A-44AA-9C81-309B0B888324}" type="datetimeFigureOut">
              <a:rPr lang="en-US" smtClean="0"/>
              <a:t>15-Oct-18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205F4-8810-4185-8DE2-D0C8CAF0E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7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log.springsource.com/2011/01/04/green-beans-getting-started-with-spring-mvc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hyperlink" Target="http://localhost:8080/springrest1/%3csom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ocalhost:8080/springrest1/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The C0de Diaries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 C0de Diary?</a:t>
            </a:r>
          </a:p>
          <a:p>
            <a:pPr lvl="1"/>
            <a:r>
              <a:rPr lang="en-US" dirty="0" smtClean="0"/>
              <a:t>For experienced software developers</a:t>
            </a:r>
          </a:p>
          <a:p>
            <a:pPr lvl="1"/>
            <a:r>
              <a:rPr lang="en-US" dirty="0" smtClean="0"/>
              <a:t>Technical topics condensed into intense slides</a:t>
            </a:r>
          </a:p>
          <a:p>
            <a:pPr lvl="1"/>
            <a:r>
              <a:rPr lang="en-US" dirty="0" smtClean="0"/>
              <a:t>Each deck not more than 15 slides</a:t>
            </a:r>
          </a:p>
          <a:p>
            <a:pPr lvl="1"/>
            <a:r>
              <a:rPr lang="en-US" dirty="0" smtClean="0"/>
              <a:t>Acts as companion to WWW information and reference books</a:t>
            </a:r>
          </a:p>
          <a:p>
            <a:pPr lvl="1"/>
            <a:r>
              <a:rPr lang="en-US" dirty="0" smtClean="0"/>
              <a:t>Also serves as a refresher resource for a crash course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493042" y="838200"/>
            <a:ext cx="152400" cy="228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4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August 2013 -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Spring MVC overview</a:t>
            </a:r>
          </a:p>
          <a:p>
            <a:r>
              <a:rPr lang="en-US" dirty="0" err="1" smtClean="0"/>
              <a:t>RESTful</a:t>
            </a:r>
            <a:r>
              <a:rPr lang="en-US" dirty="0" smtClean="0"/>
              <a:t> web services in JAVA using Spring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448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57200"/>
            <a:ext cx="8229600" cy="329665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36884"/>
            <a:ext cx="8229600" cy="1143000"/>
          </a:xfrm>
        </p:spPr>
        <p:txBody>
          <a:bodyPr/>
          <a:lstStyle/>
          <a:p>
            <a:r>
              <a:rPr lang="en-US" dirty="0"/>
              <a:t>Spring MVC </a:t>
            </a:r>
            <a:r>
              <a:rPr lang="en-US" dirty="0" smtClean="0"/>
              <a:t>Overview-1</a:t>
            </a:r>
            <a:endParaRPr lang="en-US" dirty="0"/>
          </a:p>
        </p:txBody>
      </p:sp>
      <p:pic>
        <p:nvPicPr>
          <p:cNvPr id="4098" name="Picture 2" descr="SpringMVCLifeCyc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810000"/>
            <a:ext cx="5119688" cy="30480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362200" y="1066800"/>
            <a:ext cx="1143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04800" y="2658979"/>
            <a:ext cx="1143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87253" y="2658979"/>
            <a:ext cx="1143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62774" y="1018674"/>
            <a:ext cx="2038226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Browser or other client</a:t>
            </a:r>
            <a:endParaRPr lang="en-US" dirty="0"/>
          </a:p>
        </p:txBody>
      </p:sp>
      <p:cxnSp>
        <p:nvCxnSpPr>
          <p:cNvPr id="6" name="Straight Arrow Connector 5"/>
          <p:cNvCxnSpPr>
            <a:stCxn id="9" idx="1"/>
            <a:endCxn id="4" idx="3"/>
          </p:cNvCxnSpPr>
          <p:nvPr/>
        </p:nvCxnSpPr>
        <p:spPr>
          <a:xfrm flipH="1">
            <a:off x="3505200" y="1247274"/>
            <a:ext cx="2457574" cy="4812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038600" y="914400"/>
            <a:ext cx="1573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 http request</a:t>
            </a:r>
            <a:endParaRPr lang="en-US" dirty="0"/>
          </a:p>
        </p:txBody>
      </p:sp>
      <p:cxnSp>
        <p:nvCxnSpPr>
          <p:cNvPr id="12" name="Elbow Connector 11"/>
          <p:cNvCxnSpPr>
            <a:stCxn id="4" idx="1"/>
            <a:endCxn id="7" idx="0"/>
          </p:cNvCxnSpPr>
          <p:nvPr/>
        </p:nvCxnSpPr>
        <p:spPr>
          <a:xfrm rot="10800000" flipV="1">
            <a:off x="876300" y="1295399"/>
            <a:ext cx="1485900" cy="1363579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04800" y="762000"/>
            <a:ext cx="2152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2. Invoke action/ get </a:t>
            </a:r>
          </a:p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86006" y="572869"/>
            <a:ext cx="876394" cy="64633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Maps requests to actions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34848" y="3083912"/>
            <a:ext cx="1181100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Data model and business logic</a:t>
            </a:r>
            <a:endParaRPr lang="en-US" sz="1200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1315948" y="1524000"/>
            <a:ext cx="1046252" cy="113497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 rot="18760533">
            <a:off x="945193" y="1913622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 Action o/p</a:t>
            </a:r>
            <a:endParaRPr lang="en-US" dirty="0"/>
          </a:p>
        </p:txBody>
      </p:sp>
      <p:cxnSp>
        <p:nvCxnSpPr>
          <p:cNvPr id="19" name="Elbow Connector 18"/>
          <p:cNvCxnSpPr>
            <a:stCxn id="4" idx="2"/>
            <a:endCxn id="8" idx="1"/>
          </p:cNvCxnSpPr>
          <p:nvPr/>
        </p:nvCxnSpPr>
        <p:spPr>
          <a:xfrm rot="16200000" flipH="1">
            <a:off x="2928687" y="1529012"/>
            <a:ext cx="1363579" cy="1353553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286000" y="2325469"/>
            <a:ext cx="1651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4. Generate </a:t>
            </a:r>
            <a:r>
              <a:rPr lang="en-US" dirty="0" err="1" smtClean="0"/>
              <a:t>req</a:t>
            </a:r>
            <a:endParaRPr lang="en-US" dirty="0"/>
          </a:p>
          <a:p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372224" y="2887578"/>
            <a:ext cx="1181100" cy="64633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Jsp</a:t>
            </a:r>
            <a:r>
              <a:rPr lang="en-US" sz="1200" dirty="0" smtClean="0"/>
              <a:t>/asp, presentation layer tech</a:t>
            </a:r>
            <a:endParaRPr lang="en-US" sz="1200" dirty="0"/>
          </a:p>
        </p:txBody>
      </p:sp>
      <p:cxnSp>
        <p:nvCxnSpPr>
          <p:cNvPr id="22" name="Elbow Connector 21"/>
          <p:cNvCxnSpPr>
            <a:stCxn id="8" idx="0"/>
            <a:endCxn id="9" idx="2"/>
          </p:cNvCxnSpPr>
          <p:nvPr/>
        </p:nvCxnSpPr>
        <p:spPr>
          <a:xfrm rot="5400000" flipH="1" flipV="1">
            <a:off x="5328768" y="1005860"/>
            <a:ext cx="1183105" cy="2123134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858753" y="2099511"/>
            <a:ext cx="2772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5. Rendered page/response</a:t>
            </a:r>
            <a:endParaRPr lang="en-US" dirty="0"/>
          </a:p>
        </p:txBody>
      </p:sp>
      <p:sp>
        <p:nvSpPr>
          <p:cNvPr id="30" name="Line Callout 1 29"/>
          <p:cNvSpPr/>
          <p:nvPr/>
        </p:nvSpPr>
        <p:spPr>
          <a:xfrm>
            <a:off x="304800" y="4025154"/>
            <a:ext cx="2057400" cy="261610"/>
          </a:xfrm>
          <a:prstGeom prst="borderCallout1">
            <a:avLst>
              <a:gd name="adj1" fmla="val -12696"/>
              <a:gd name="adj2" fmla="val 13500"/>
              <a:gd name="adj3" fmla="val -155896"/>
              <a:gd name="adj4" fmla="val 21996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General MVC pattern details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31" name="Line Callout 1 30"/>
          <p:cNvSpPr/>
          <p:nvPr/>
        </p:nvSpPr>
        <p:spPr>
          <a:xfrm>
            <a:off x="1646667" y="6019800"/>
            <a:ext cx="2057400" cy="261610"/>
          </a:xfrm>
          <a:prstGeom prst="borderCallout1">
            <a:avLst>
              <a:gd name="adj1" fmla="val -18828"/>
              <a:gd name="adj2" fmla="val 72759"/>
              <a:gd name="adj3" fmla="val -211085"/>
              <a:gd name="adj4" fmla="val 103088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MVC high level stuff in Spring</a:t>
            </a:r>
            <a:endParaRPr lang="en-US" sz="11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34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04800"/>
            <a:ext cx="8229600" cy="1143000"/>
          </a:xfrm>
        </p:spPr>
        <p:txBody>
          <a:bodyPr/>
          <a:lstStyle/>
          <a:p>
            <a:r>
              <a:rPr lang="en-US" dirty="0" smtClean="0"/>
              <a:t>Spring MVC Overview-2</a:t>
            </a:r>
            <a:endParaRPr lang="en-US" dirty="0"/>
          </a:p>
        </p:txBody>
      </p:sp>
      <p:pic>
        <p:nvPicPr>
          <p:cNvPr id="1026" name="Picture 2" descr="http://static.springsource.org/spring/docs/3.0.0.M3/reference/html/images/mv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561474"/>
            <a:ext cx="4872047" cy="31242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9842" y="1981200"/>
            <a:ext cx="5410200" cy="38412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267200" y="1143000"/>
            <a:ext cx="1906291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100" b="1"/>
            </a:lvl1pPr>
          </a:lstStyle>
          <a:p>
            <a:r>
              <a:rPr lang="en-US" dirty="0"/>
              <a:t>Request processing workflow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38736" y="2863037"/>
            <a:ext cx="1228221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100" b="1"/>
            </a:lvl1pPr>
          </a:lstStyle>
          <a:p>
            <a:r>
              <a:rPr lang="en-US" dirty="0"/>
              <a:t>Context hierarchy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5" y="4915592"/>
            <a:ext cx="4626765" cy="194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667000" y="6096000"/>
            <a:ext cx="2736647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100" b="1"/>
            </a:lvl1pPr>
          </a:lstStyle>
          <a:p>
            <a:r>
              <a:rPr lang="en-US" dirty="0"/>
              <a:t>Mapping </a:t>
            </a:r>
            <a:r>
              <a:rPr lang="en-US" dirty="0" err="1"/>
              <a:t>DispatcherServlet</a:t>
            </a:r>
            <a:r>
              <a:rPr lang="en-US" dirty="0"/>
              <a:t> to your </a:t>
            </a:r>
            <a:r>
              <a:rPr lang="en-US" dirty="0" err="1"/>
              <a:t>webapp</a:t>
            </a:r>
            <a:endParaRPr lang="en-US" dirty="0"/>
          </a:p>
        </p:txBody>
      </p:sp>
      <p:cxnSp>
        <p:nvCxnSpPr>
          <p:cNvPr id="6" name="Curved Connector 5"/>
          <p:cNvCxnSpPr>
            <a:endCxn id="1028" idx="0"/>
          </p:cNvCxnSpPr>
          <p:nvPr/>
        </p:nvCxnSpPr>
        <p:spPr>
          <a:xfrm rot="10800000" flipV="1">
            <a:off x="2334818" y="2863036"/>
            <a:ext cx="3423368" cy="2052555"/>
          </a:xfrm>
          <a:prstGeom prst="curvedConnector2">
            <a:avLst/>
          </a:prstGeom>
          <a:ln w="254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 flipV="1">
            <a:off x="3200400" y="4419600"/>
            <a:ext cx="1066800" cy="495992"/>
          </a:xfrm>
          <a:prstGeom prst="curvedConnector3">
            <a:avLst>
              <a:gd name="adj1" fmla="val -37218"/>
            </a:avLst>
          </a:prstGeom>
          <a:ln w="254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543256" y="1512332"/>
            <a:ext cx="1423531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1. Incoming request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5" name="Elbow Connector 14"/>
          <p:cNvCxnSpPr>
            <a:stCxn id="13" idx="1"/>
          </p:cNvCxnSpPr>
          <p:nvPr/>
        </p:nvCxnSpPr>
        <p:spPr>
          <a:xfrm rot="10800000" flipV="1">
            <a:off x="6454942" y="1650832"/>
            <a:ext cx="1088314" cy="472742"/>
          </a:xfrm>
          <a:prstGeom prst="bentConnector3">
            <a:avLst>
              <a:gd name="adj1" fmla="val 98643"/>
            </a:avLst>
          </a:prstGeom>
          <a:ln w="254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375586" y="2923401"/>
            <a:ext cx="263214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470586" y="4142601"/>
            <a:ext cx="263214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3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024217" y="713874"/>
            <a:ext cx="263214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3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232586" y="713601"/>
            <a:ext cx="263214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4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32586" y="1611959"/>
            <a:ext cx="263214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5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895600" y="2161401"/>
            <a:ext cx="263214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6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825171" y="1698048"/>
            <a:ext cx="263214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7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098986" y="2694801"/>
            <a:ext cx="263214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8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79786" y="2514600"/>
            <a:ext cx="263214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9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65408" y="1600200"/>
            <a:ext cx="341760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10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26" name="Line Callout 1 25"/>
          <p:cNvSpPr/>
          <p:nvPr/>
        </p:nvSpPr>
        <p:spPr>
          <a:xfrm>
            <a:off x="6909387" y="3385592"/>
            <a:ext cx="2057400" cy="600164"/>
          </a:xfrm>
          <a:prstGeom prst="borderCallout1">
            <a:avLst>
              <a:gd name="adj1" fmla="val 24096"/>
              <a:gd name="adj2" fmla="val -1315"/>
              <a:gd name="adj3" fmla="val 117846"/>
              <a:gd name="adj4" fmla="val -25567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‘example’ </a:t>
            </a:r>
            <a:r>
              <a:rPr lang="en-US" sz="1100" b="1" dirty="0" err="1"/>
              <a:t>webapp</a:t>
            </a:r>
            <a:r>
              <a:rPr lang="en-US" sz="1100" b="1" dirty="0"/>
              <a:t> will handle</a:t>
            </a:r>
          </a:p>
          <a:p>
            <a:r>
              <a:rPr lang="en-US" sz="1100" b="1" dirty="0"/>
              <a:t>these requests</a:t>
            </a:r>
          </a:p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00600" y="6371547"/>
            <a:ext cx="43313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5"/>
              </a:rPr>
              <a:t>http://blog.springsource.com/2011/01/04/green-beans-getting-started-with-spring-mvc/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8484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59" t="25222" r="3183" b="37046"/>
          <a:stretch/>
        </p:blipFill>
        <p:spPr bwMode="auto">
          <a:xfrm>
            <a:off x="152400" y="3623363"/>
            <a:ext cx="8915400" cy="3234637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0597" r="38536" b="32690"/>
          <a:stretch/>
        </p:blipFill>
        <p:spPr bwMode="auto">
          <a:xfrm>
            <a:off x="16042" y="0"/>
            <a:ext cx="3064095" cy="4004441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-385010"/>
            <a:ext cx="8229600" cy="1143000"/>
          </a:xfrm>
        </p:spPr>
        <p:txBody>
          <a:bodyPr/>
          <a:lstStyle/>
          <a:p>
            <a:r>
              <a:rPr lang="en-US" dirty="0" smtClean="0"/>
              <a:t>Spring MVC Overview - 3</a:t>
            </a:r>
            <a:endParaRPr lang="en-US" dirty="0"/>
          </a:p>
        </p:txBody>
      </p:sp>
      <p:sp>
        <p:nvSpPr>
          <p:cNvPr id="28" name="Line Callout 1 27"/>
          <p:cNvSpPr/>
          <p:nvPr/>
        </p:nvSpPr>
        <p:spPr>
          <a:xfrm>
            <a:off x="1676400" y="1143000"/>
            <a:ext cx="938463" cy="609600"/>
          </a:xfrm>
          <a:prstGeom prst="borderCallout1">
            <a:avLst>
              <a:gd name="adj1" fmla="val 106827"/>
              <a:gd name="adj2" fmla="val 8672"/>
              <a:gd name="adj3" fmla="val 153089"/>
              <a:gd name="adj4" fmla="val -1316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Need to copy these in web-</a:t>
            </a:r>
            <a:r>
              <a:rPr lang="en-US" sz="1100" dirty="0" err="1" smtClean="0"/>
              <a:t>inf</a:t>
            </a:r>
            <a:r>
              <a:rPr lang="en-US" sz="1100" dirty="0" smtClean="0"/>
              <a:t>/lib</a:t>
            </a:r>
            <a:endParaRPr lang="en-US" sz="1100" dirty="0">
              <a:solidFill>
                <a:schemeClr val="tx1"/>
              </a:solidFill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61" t="24342" r="11270" b="36349"/>
          <a:stretch/>
        </p:blipFill>
        <p:spPr bwMode="auto">
          <a:xfrm>
            <a:off x="2840842" y="469680"/>
            <a:ext cx="6319253" cy="317811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7" name="Straight Arrow Connector 16"/>
          <p:cNvCxnSpPr/>
          <p:nvPr/>
        </p:nvCxnSpPr>
        <p:spPr>
          <a:xfrm flipV="1">
            <a:off x="1447800" y="3505200"/>
            <a:ext cx="1632337" cy="3048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/>
          <p:nvPr/>
        </p:nvCxnSpPr>
        <p:spPr>
          <a:xfrm rot="5400000">
            <a:off x="173279" y="3779319"/>
            <a:ext cx="796442" cy="533400"/>
          </a:xfrm>
          <a:prstGeom prst="curvedConnector3">
            <a:avLst>
              <a:gd name="adj1" fmla="val -32583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924800" y="2002220"/>
            <a:ext cx="0" cy="43618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248400" y="2992820"/>
            <a:ext cx="0" cy="43618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4191000" y="5638800"/>
            <a:ext cx="0" cy="43618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181600" y="6040820"/>
            <a:ext cx="0" cy="43618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5771148" y="3332475"/>
            <a:ext cx="332379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URL for this is - http</a:t>
            </a:r>
            <a:r>
              <a:rPr lang="en-US" sz="1200" dirty="0"/>
              <a:t>://localhost:8080/springmvc1/</a:t>
            </a:r>
          </a:p>
        </p:txBody>
      </p:sp>
    </p:spTree>
    <p:extLst>
      <p:ext uri="{BB962C8B-B14F-4D97-AF65-F5344CB8AC3E}">
        <p14:creationId xmlns:p14="http://schemas.microsoft.com/office/powerpoint/2010/main" val="162308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-304800"/>
            <a:ext cx="8229600" cy="1143000"/>
          </a:xfrm>
        </p:spPr>
        <p:txBody>
          <a:bodyPr/>
          <a:lstStyle/>
          <a:p>
            <a:r>
              <a:rPr lang="en-US" dirty="0"/>
              <a:t>Spring MVC </a:t>
            </a:r>
            <a:r>
              <a:rPr lang="en-US" dirty="0" smtClean="0"/>
              <a:t>Overview-4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 t="26714" r="39166" b="18613"/>
          <a:stretch/>
        </p:blipFill>
        <p:spPr bwMode="auto">
          <a:xfrm>
            <a:off x="42332" y="37432"/>
            <a:ext cx="2658533" cy="468696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59" t="23609" r="27467" b="56897"/>
          <a:stretch/>
        </p:blipFill>
        <p:spPr bwMode="auto">
          <a:xfrm>
            <a:off x="3276599" y="609600"/>
            <a:ext cx="2585545" cy="167114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V="1">
            <a:off x="1143000" y="1413090"/>
            <a:ext cx="2213809" cy="277791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ine Callout 1 7"/>
          <p:cNvSpPr/>
          <p:nvPr/>
        </p:nvSpPr>
        <p:spPr>
          <a:xfrm>
            <a:off x="5926312" y="1109990"/>
            <a:ext cx="1160288" cy="261610"/>
          </a:xfrm>
          <a:prstGeom prst="borderCallout1">
            <a:avLst>
              <a:gd name="adj1" fmla="val 106827"/>
              <a:gd name="adj2" fmla="val 8672"/>
              <a:gd name="adj3" fmla="val 153089"/>
              <a:gd name="adj4" fmla="val -1316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View for ‘home’</a:t>
            </a:r>
            <a:endParaRPr lang="en-US" sz="1100" dirty="0">
              <a:solidFill>
                <a:schemeClr val="tx1"/>
              </a:solidFill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t="24473" r="11768" b="44889"/>
          <a:stretch/>
        </p:blipFill>
        <p:spPr bwMode="auto">
          <a:xfrm>
            <a:off x="1905000" y="4191000"/>
            <a:ext cx="6739692" cy="26264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9" t="43520" r="10782" b="42608"/>
          <a:stretch/>
        </p:blipFill>
        <p:spPr bwMode="auto">
          <a:xfrm>
            <a:off x="2362200" y="2821404"/>
            <a:ext cx="6665495" cy="118912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Line Callout 1 15"/>
          <p:cNvSpPr/>
          <p:nvPr/>
        </p:nvSpPr>
        <p:spPr>
          <a:xfrm>
            <a:off x="3657600" y="2514600"/>
            <a:ext cx="3429000" cy="430887"/>
          </a:xfrm>
          <a:prstGeom prst="borderCallout1">
            <a:avLst>
              <a:gd name="adj1" fmla="val 106827"/>
              <a:gd name="adj2" fmla="val 8672"/>
              <a:gd name="adj3" fmla="val 106770"/>
              <a:gd name="adj4" fmla="val 886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View Resolution mechanism 1 – via </a:t>
            </a:r>
            <a:r>
              <a:rPr lang="en-US" sz="1100" dirty="0" err="1" smtClean="0"/>
              <a:t>config</a:t>
            </a:r>
            <a:r>
              <a:rPr lang="en-US" sz="1100" dirty="0" smtClean="0"/>
              <a:t> in xxx-servlet.xml. Can do this via code too.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7" name="Line Callout 1 16"/>
          <p:cNvSpPr/>
          <p:nvPr/>
        </p:nvSpPr>
        <p:spPr>
          <a:xfrm>
            <a:off x="5486400" y="6436572"/>
            <a:ext cx="2092733" cy="261610"/>
          </a:xfrm>
          <a:prstGeom prst="borderCallout1">
            <a:avLst>
              <a:gd name="adj1" fmla="val 33242"/>
              <a:gd name="adj2" fmla="val -527"/>
              <a:gd name="adj3" fmla="val -52664"/>
              <a:gd name="adj4" fmla="val -94626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Code that  refers to the view</a:t>
            </a:r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/>
          <p:cNvCxnSpPr>
            <a:stCxn id="2052" idx="0"/>
          </p:cNvCxnSpPr>
          <p:nvPr/>
        </p:nvCxnSpPr>
        <p:spPr>
          <a:xfrm flipH="1" flipV="1">
            <a:off x="4800600" y="3810000"/>
            <a:ext cx="474246" cy="3810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ine Callout 1 19"/>
          <p:cNvSpPr/>
          <p:nvPr/>
        </p:nvSpPr>
        <p:spPr>
          <a:xfrm>
            <a:off x="1363579" y="6400800"/>
            <a:ext cx="922421" cy="261610"/>
          </a:xfrm>
          <a:prstGeom prst="borderCallout1">
            <a:avLst>
              <a:gd name="adj1" fmla="val 106827"/>
              <a:gd name="adj2" fmla="val 8672"/>
              <a:gd name="adj3" fmla="val 106770"/>
              <a:gd name="adj4" fmla="val 886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Controller</a:t>
            </a:r>
            <a:endParaRPr lang="en-US" sz="1100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3124200" y="2280745"/>
            <a:ext cx="533400" cy="5213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95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336884"/>
            <a:ext cx="8229600" cy="1143000"/>
          </a:xfrm>
        </p:spPr>
        <p:txBody>
          <a:bodyPr/>
          <a:lstStyle/>
          <a:p>
            <a:r>
              <a:rPr lang="en-US" dirty="0" smtClean="0"/>
              <a:t>Spring MVC3 </a:t>
            </a:r>
            <a:r>
              <a:rPr lang="en-US" dirty="0" err="1" smtClean="0"/>
              <a:t>RESTful</a:t>
            </a:r>
            <a:r>
              <a:rPr lang="en-US" dirty="0" smtClean="0"/>
              <a:t> services-1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95" t="25389" r="38772" b="18907"/>
          <a:stretch/>
        </p:blipFill>
        <p:spPr bwMode="auto">
          <a:xfrm>
            <a:off x="76200" y="533400"/>
            <a:ext cx="2868686" cy="4775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3" t="24702" r="10930" b="62027"/>
          <a:stretch/>
        </p:blipFill>
        <p:spPr bwMode="auto">
          <a:xfrm>
            <a:off x="1945104" y="533400"/>
            <a:ext cx="6961829" cy="113765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Arrow Connector 6"/>
          <p:cNvCxnSpPr>
            <a:endCxn id="3075" idx="1"/>
          </p:cNvCxnSpPr>
          <p:nvPr/>
        </p:nvCxnSpPr>
        <p:spPr>
          <a:xfrm flipV="1">
            <a:off x="1143000" y="1102226"/>
            <a:ext cx="802104" cy="36003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83" t="24378" r="19508" b="62429"/>
          <a:stretch/>
        </p:blipFill>
        <p:spPr bwMode="auto">
          <a:xfrm>
            <a:off x="2743200" y="1736558"/>
            <a:ext cx="4572921" cy="113096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1" name="Straight Arrow Connector 10"/>
          <p:cNvCxnSpPr>
            <a:endCxn id="3076" idx="1"/>
          </p:cNvCxnSpPr>
          <p:nvPr/>
        </p:nvCxnSpPr>
        <p:spPr>
          <a:xfrm flipV="1">
            <a:off x="1544052" y="2302042"/>
            <a:ext cx="1199148" cy="257475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Line Callout 1 13"/>
          <p:cNvSpPr/>
          <p:nvPr/>
        </p:nvSpPr>
        <p:spPr>
          <a:xfrm>
            <a:off x="6854910" y="762000"/>
            <a:ext cx="922421" cy="261610"/>
          </a:xfrm>
          <a:prstGeom prst="borderCallout1">
            <a:avLst>
              <a:gd name="adj1" fmla="val 106827"/>
              <a:gd name="adj2" fmla="val 8672"/>
              <a:gd name="adj3" fmla="val 106770"/>
              <a:gd name="adj4" fmla="val 886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 smtClean="0"/>
              <a:t>Default.jsp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5" name="Line Callout 1 14"/>
          <p:cNvSpPr/>
          <p:nvPr/>
        </p:nvSpPr>
        <p:spPr>
          <a:xfrm>
            <a:off x="7137487" y="1742831"/>
            <a:ext cx="922421" cy="261610"/>
          </a:xfrm>
          <a:prstGeom prst="borderCallout1">
            <a:avLst>
              <a:gd name="adj1" fmla="val 106827"/>
              <a:gd name="adj2" fmla="val 8672"/>
              <a:gd name="adj3" fmla="val 106770"/>
              <a:gd name="adj4" fmla="val 886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 smtClean="0"/>
              <a:t>Trylist.jsp</a:t>
            </a:r>
            <a:endParaRPr lang="en-US" sz="1100" dirty="0">
              <a:solidFill>
                <a:schemeClr val="tx1"/>
              </a:solidFill>
            </a:endParaRP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3" t="24328" r="16737" b="26123"/>
          <a:stretch/>
        </p:blipFill>
        <p:spPr bwMode="auto">
          <a:xfrm>
            <a:off x="3842084" y="2578768"/>
            <a:ext cx="5267781" cy="424759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Line Callout 1 18"/>
          <p:cNvSpPr/>
          <p:nvPr/>
        </p:nvSpPr>
        <p:spPr>
          <a:xfrm>
            <a:off x="7968470" y="2867526"/>
            <a:ext cx="922421" cy="430887"/>
          </a:xfrm>
          <a:prstGeom prst="borderCallout1">
            <a:avLst>
              <a:gd name="adj1" fmla="val 106827"/>
              <a:gd name="adj2" fmla="val 8672"/>
              <a:gd name="adj3" fmla="val 106770"/>
              <a:gd name="adj4" fmla="val 886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Controller class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6200" y="5361801"/>
            <a:ext cx="3657600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 smtClean="0"/>
              <a:t>For default view - URL for this is - </a:t>
            </a:r>
            <a:r>
              <a:rPr lang="en-US" sz="1200" dirty="0" smtClean="0">
                <a:hlinkClick r:id="rId6"/>
              </a:rPr>
              <a:t>http</a:t>
            </a:r>
            <a:r>
              <a:rPr lang="en-US" sz="1200" dirty="0">
                <a:hlinkClick r:id="rId6"/>
              </a:rPr>
              <a:t>://</a:t>
            </a:r>
            <a:r>
              <a:rPr lang="en-US" sz="1200" dirty="0" smtClean="0">
                <a:hlinkClick r:id="rId6"/>
              </a:rPr>
              <a:t>localhost:8080/springrest1/</a:t>
            </a:r>
            <a:endParaRPr lang="en-US" sz="1200" dirty="0" smtClean="0"/>
          </a:p>
          <a:p>
            <a:r>
              <a:rPr lang="en-US" sz="1200" dirty="0" smtClean="0"/>
              <a:t>For other URL is - </a:t>
            </a:r>
            <a:r>
              <a:rPr lang="en-US" sz="1200" dirty="0">
                <a:hlinkClick r:id="rId7"/>
              </a:rPr>
              <a:t>http://localhost:8080/springrest1</a:t>
            </a:r>
            <a:r>
              <a:rPr lang="en-US" sz="1200" dirty="0" smtClean="0">
                <a:hlinkClick r:id="rId7"/>
              </a:rPr>
              <a:t>/&lt;some</a:t>
            </a:r>
            <a:r>
              <a:rPr lang="en-US" sz="1200" dirty="0" smtClean="0"/>
              <a:t> input&gt;</a:t>
            </a:r>
          </a:p>
          <a:p>
            <a:endParaRPr lang="en-US" sz="1200" dirty="0" smtClean="0"/>
          </a:p>
          <a:p>
            <a:r>
              <a:rPr lang="en-US" sz="1200" dirty="0" smtClean="0"/>
              <a:t>Web.xml and servlet-xxx.xml are similar as shown on the previous slides.</a:t>
            </a:r>
          </a:p>
          <a:p>
            <a:endParaRPr lang="en-US" sz="1200" dirty="0"/>
          </a:p>
        </p:txBody>
      </p:sp>
      <p:cxnSp>
        <p:nvCxnSpPr>
          <p:cNvPr id="16" name="Curved Connector 15"/>
          <p:cNvCxnSpPr>
            <a:stCxn id="14" idx="2"/>
          </p:cNvCxnSpPr>
          <p:nvPr/>
        </p:nvCxnSpPr>
        <p:spPr>
          <a:xfrm rot="10800000" flipV="1">
            <a:off x="5257800" y="892804"/>
            <a:ext cx="1597110" cy="5584195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15" idx="1"/>
          </p:cNvCxnSpPr>
          <p:nvPr/>
        </p:nvCxnSpPr>
        <p:spPr>
          <a:xfrm rot="5400000">
            <a:off x="4877770" y="2917871"/>
            <a:ext cx="3634359" cy="1807498"/>
          </a:xfrm>
          <a:prstGeom prst="curvedConnector3">
            <a:avLst>
              <a:gd name="adj1" fmla="val 9987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3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253</Words>
  <Application>Microsoft Office PowerPoint</Application>
  <PresentationFormat>On-screen Show (4:3)</PresentationFormat>
  <Paragraphs>61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The C0de Diaries</vt:lpstr>
      <vt:lpstr>August 2013 - Contents</vt:lpstr>
      <vt:lpstr>Spring MVC Overview-1</vt:lpstr>
      <vt:lpstr>Spring MVC Overview-2</vt:lpstr>
      <vt:lpstr>Spring MVC Overview - 3</vt:lpstr>
      <vt:lpstr>Spring MVC Overview-4</vt:lpstr>
      <vt:lpstr>Spring MVC3 RESTful services-1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C0de Diaries</dc:title>
  <cp:lastModifiedBy>anon</cp:lastModifiedBy>
  <cp:revision>1</cp:revision>
  <cp:lastPrinted>2013-08-16T05:03:21Z</cp:lastPrinted>
  <dcterms:created xsi:type="dcterms:W3CDTF">2013-08-16T04:35:02Z</dcterms:created>
  <dcterms:modified xsi:type="dcterms:W3CDTF">2018-10-15T09:07:44Z</dcterms:modified>
</cp:coreProperties>
</file>

<file path=docProps/thumbnail.jpeg>
</file>